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77" r:id="rId6"/>
    <p:sldId id="283" r:id="rId7"/>
    <p:sldId id="279" r:id="rId8"/>
    <p:sldId id="280" r:id="rId9"/>
    <p:sldId id="282" r:id="rId10"/>
    <p:sldId id="278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586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11"/>
    <p:restoredTop sz="94674"/>
  </p:normalViewPr>
  <p:slideViewPr>
    <p:cSldViewPr snapToGrid="0" snapToObjects="1">
      <p:cViewPr varScale="1">
        <p:scale>
          <a:sx n="100" d="100"/>
          <a:sy n="100" d="100"/>
        </p:scale>
        <p:origin x="16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35DAF-F833-2A40-866A-2571A1976CD0}" type="datetimeFigureOut">
              <a:rPr lang="en-US" smtClean="0"/>
              <a:t>12/16/21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665BC-12E8-DB4C-A903-676E6610C2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CCA3-2D89-DD4B-9841-D686DC1A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2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A5A0-B26A-544C-AE7D-13E3A18A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1CD3-585F-8D48-B26D-E75308AA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75A16-4BD8-5746-A34C-FC8A34B14B51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377EB-EBCA-714A-B1AB-4F221115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6CB6E-6BBF-E443-8008-47AB93EB4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49E32F-512E-E144-85B1-B8B0294C0F9F}"/>
              </a:ext>
            </a:extLst>
          </p:cNvPr>
          <p:cNvCxnSpPr/>
          <p:nvPr userDrawn="1"/>
        </p:nvCxnSpPr>
        <p:spPr>
          <a:xfrm>
            <a:off x="823212" y="6179101"/>
            <a:ext cx="1052423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58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7862-7EF5-3447-8B35-8515C2D90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011349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17A12-D994-4348-82AC-280FE259E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087"/>
            <a:ext cx="10515600" cy="136856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0EC96-A7F4-7A4E-927B-BE6A8C15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EE2A-CCEE-5342-B06E-5AE5AB8CEDF6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8CE12-62A7-3845-96C5-0054046B4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87EEF-D72C-AD4B-BBC9-602E0623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ABD057-48E5-5949-B56A-23C87A23FF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3212" y="768350"/>
            <a:ext cx="10532876" cy="31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4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6131-A9E8-804B-AD42-B0C0DD08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878E-5C88-F84E-8AD3-36ACFD75F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61AA3-5B99-6D40-8B89-477901E50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92EAC-8FEC-3149-8E38-61D1E672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2FD2-260E-C748-8E57-86455A14F91D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E4402-5578-064A-827D-CF8C5ABF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F89F9-8EF1-D647-B4E6-5A211BF8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6C16CE-A6B8-3349-B750-D4DB03FB9C60}"/>
              </a:ext>
            </a:extLst>
          </p:cNvPr>
          <p:cNvCxnSpPr/>
          <p:nvPr userDrawn="1"/>
        </p:nvCxnSpPr>
        <p:spPr>
          <a:xfrm>
            <a:off x="823212" y="6179101"/>
            <a:ext cx="10524238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55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1F8E65-EA50-3B46-8893-0B480ABB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9F2B3-02EE-F34D-A80C-141092D8F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B5776-75C6-DB4D-92E5-292C8CCC8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FE50B-1D10-A044-9454-B58B889B963A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AC0BC-04C2-A44C-B734-741F8D370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6E6A7-33EE-5A4A-9005-FFE22FE7D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185DB-D00B-674D-B38C-601CC979A2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2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deltproject.org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unstats.un.org/unsd/methodology/m49/overview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ukcop26.org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kcop26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deltproject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gdeltproject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6BC3D-678F-5044-8ED9-35458CF1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21712"/>
            <a:ext cx="10515600" cy="3011349"/>
          </a:xfrm>
        </p:spPr>
        <p:txBody>
          <a:bodyPr/>
          <a:lstStyle/>
          <a:p>
            <a:r>
              <a:rPr lang="en-US" dirty="0"/>
              <a:t>Climate Change around the World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56ED3-C8AB-8843-B84B-AF7E80CF5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033061"/>
            <a:ext cx="10515600" cy="1368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Alison Garrett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Unsolicited Report to the UN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17 December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2711A-E2A4-BC4B-99AB-5A0BA7B817D7}"/>
              </a:ext>
            </a:extLst>
          </p:cNvPr>
          <p:cNvSpPr txBox="1"/>
          <p:nvPr/>
        </p:nvSpPr>
        <p:spPr>
          <a:xfrm>
            <a:off x="8302027" y="3907500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Photo created with 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GDELT Project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FFE7CA-40A0-7E4B-9A1F-F7AD2220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D566-94E7-9A43-86BA-7D54C04D995F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830A184-DED9-9C41-AF02-F721CEBE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088899-88A3-E345-AF5A-F7DDCEE0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2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79C0A-C3F9-774A-A9C0-0C38504E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3B110-945E-224C-887B-71A8AA8B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39C29-1DB3-F74C-8771-284E584F22BA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8CBF-585D-9C4E-91E6-C2254E93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49922-BA61-3D45-86B2-A7D47E12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87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2715B6-CC3C-DC43-933A-8B94F5B0B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22706"/>
          </a:xfrm>
        </p:spPr>
        <p:txBody>
          <a:bodyPr/>
          <a:lstStyle/>
          <a:p>
            <a:r>
              <a:rPr lang="en-US" dirty="0"/>
              <a:t>UN Countries / Sub-Regions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0A9E274B-BFFB-5748-9685-ED914EC5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0C0CEC9-F406-5644-92BE-8A9D710E0E70}" type="datetime1">
              <a:rPr lang="en-US" smtClean="0"/>
              <a:pPr/>
              <a:t>12/16/21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6BD4A2A-91AE-B540-98D7-A8485C8B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F4CA9E2-06DA-3C40-8107-D5614F3B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01185DB-D00B-674D-B38C-601CC979A28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B2B585-101C-AF43-B998-248A72EFA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3" y="1289415"/>
            <a:ext cx="1739900" cy="476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FAB06E-2F82-764F-8A78-1533B07E6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21" y="1289415"/>
            <a:ext cx="1739900" cy="476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30F16F-7241-594D-A484-DDBFE8555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45" y="1289415"/>
            <a:ext cx="1739900" cy="486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7177F4-F1D7-C54F-B36C-13B66A244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57" y="1289415"/>
            <a:ext cx="1739900" cy="476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227E23-B458-2747-A84F-0BC7190CB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369" y="1289415"/>
            <a:ext cx="1739900" cy="476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3FCB55-CBEA-5C40-8618-62CA188BA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6579" y="1289415"/>
            <a:ext cx="1739900" cy="1524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4C11585-7CDB-B04E-A21A-5F2D824D9E85}"/>
              </a:ext>
            </a:extLst>
          </p:cNvPr>
          <p:cNvSpPr txBox="1"/>
          <p:nvPr/>
        </p:nvSpPr>
        <p:spPr>
          <a:xfrm>
            <a:off x="8610600" y="6217850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Data from 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 Countries / Sub-regions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663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D64019-9E88-844C-8547-7E33BB79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2015 world leaders came together at the COP21 UN Climate Change Conference in Paris France</a:t>
            </a:r>
          </a:p>
          <a:p>
            <a:r>
              <a:rPr lang="en-US" dirty="0"/>
              <a:t>From this conference came the Paris Agreement, also known as the Paris Accord and Paris Climate Accord</a:t>
            </a:r>
          </a:p>
          <a:p>
            <a:r>
              <a:rPr lang="en-US" dirty="0"/>
              <a:t>196 parties signed on to set goals to minimize the rise in global temperature as well as emissions reductions</a:t>
            </a:r>
          </a:p>
          <a:p>
            <a:r>
              <a:rPr lang="en-US" dirty="0"/>
              <a:t>COP26, being held in Glasgow Scotland,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AE101B9-01F4-614A-8646-3B692E4A2907}"/>
              </a:ext>
            </a:extLst>
          </p:cNvPr>
          <p:cNvSpPr txBox="1">
            <a:spLocks/>
          </p:cNvSpPr>
          <p:nvPr/>
        </p:nvSpPr>
        <p:spPr>
          <a:xfrm>
            <a:off x="838200" y="4519462"/>
            <a:ext cx="10515600" cy="1657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233363" indent="0">
              <a:spcBef>
                <a:spcPts val="0"/>
              </a:spcBef>
              <a:buNone/>
            </a:pPr>
            <a:r>
              <a:rPr lang="en-US" dirty="0"/>
              <a:t>comes as expected results have not been </a:t>
            </a:r>
          </a:p>
          <a:p>
            <a:pPr marL="233363" indent="0">
              <a:spcBef>
                <a:spcPts val="0"/>
              </a:spcBef>
              <a:buNone/>
            </a:pPr>
            <a:r>
              <a:rPr lang="en-US" dirty="0"/>
              <a:t>achieved and commitments are wavering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D8541-83AE-AA43-BE9D-C71A4443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COP26 United Nations Climate Change Conference </a:t>
            </a:r>
          </a:p>
        </p:txBody>
      </p:sp>
      <p:pic>
        <p:nvPicPr>
          <p:cNvPr id="6" name="Picture 2" descr="An image of the logo for UN Climate Change Conference (COP26) at the SEC – Glasgow 2021">
            <a:hlinkClick r:id="rId2"/>
            <a:extLst>
              <a:ext uri="{FF2B5EF4-FFF2-40B4-BE49-F238E27FC236}">
                <a16:creationId xmlns:a16="http://schemas.microsoft.com/office/drawing/2014/main" id="{CF12FEA9-9A8B-0F4B-BA69-91F525F0A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465" y="4181669"/>
            <a:ext cx="3683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2B1B9A3-B11F-874C-BDA2-3D643FF3A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9723-D157-C241-A1A3-3FF52C6E8948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35D0D58-29BE-5647-92B7-26E299A6B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CEA100-1A35-2A4B-A883-20823DAE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F1B5F6C-F63B-A642-A196-CC74FD71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64" y="1825625"/>
            <a:ext cx="7101908" cy="39528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2D33B8-A1C9-ED49-87F3-90AF0BFED121}"/>
              </a:ext>
            </a:extLst>
          </p:cNvPr>
          <p:cNvSpPr txBox="1">
            <a:spLocks/>
          </p:cNvSpPr>
          <p:nvPr/>
        </p:nvSpPr>
        <p:spPr>
          <a:xfrm>
            <a:off x="1053799" y="5005851"/>
            <a:ext cx="5636109" cy="1545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change issues by analyzing the worldwide COP26 news headlines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0E6BBA-DEA1-5348-84C6-BEB4E2E8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World Opinion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225FC-F3FE-8F45-8DBE-9652CF402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33800" cy="4351338"/>
          </a:xfrm>
        </p:spPr>
        <p:txBody>
          <a:bodyPr>
            <a:normAutofit/>
          </a:bodyPr>
          <a:lstStyle/>
          <a:p>
            <a:r>
              <a:rPr lang="en-US" dirty="0"/>
              <a:t>The UN is interested in world opinions about this shared challenge</a:t>
            </a:r>
          </a:p>
          <a:p>
            <a:r>
              <a:rPr lang="en-US" dirty="0"/>
              <a:t>The </a:t>
            </a:r>
            <a:r>
              <a:rPr lang="en-US" b="1" dirty="0"/>
              <a:t>COP26 Headline Analyzer </a:t>
            </a:r>
            <a:r>
              <a:rPr lang="en-US" dirty="0"/>
              <a:t>identifies world opinion and commitment to resolving climate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B4F2A-E2C8-6E41-A9EC-33D370F337EE}"/>
              </a:ext>
            </a:extLst>
          </p:cNvPr>
          <p:cNvSpPr txBox="1"/>
          <p:nvPr/>
        </p:nvSpPr>
        <p:spPr>
          <a:xfrm>
            <a:off x="8384577" y="5661532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Photo courtesy  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COP26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32381C0-E072-EC43-849E-26B937D2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23B02-3EBB-7A44-B89F-8B4D32DADC32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314FD6E-352F-CB4E-92C1-48298531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541F63-65B0-5B4D-AE4C-B5C2A48D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3DB2-FF9B-9C4B-ABCF-BF6F07C6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GDELT Project: Worldwide News Feed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11F10-6174-E84B-893B-413456EE4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307" y="1390098"/>
            <a:ext cx="5272494" cy="42190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173 Countries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698AD-A00B-CF45-B7F4-D611BAFC9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4493" y="1390098"/>
            <a:ext cx="5389307" cy="46601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109,390 News Headlines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7D21F-41C0-3348-9B5E-C4A03DE87CA6}"/>
              </a:ext>
            </a:extLst>
          </p:cNvPr>
          <p:cNvSpPr txBox="1"/>
          <p:nvPr/>
        </p:nvSpPr>
        <p:spPr>
          <a:xfrm>
            <a:off x="7240288" y="6215876"/>
            <a:ext cx="30454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u="none" strike="noStrike" dirty="0">
                <a:solidFill>
                  <a:srgbClr val="24292F"/>
                </a:solidFill>
                <a:effectLst/>
                <a:latin typeface="-apple-system"/>
              </a:rPr>
              <a:t>​ </a:t>
            </a:r>
            <a:r>
              <a:rPr lang="en-US" sz="1200" b="0" i="1" u="none" strike="noStrike" dirty="0">
                <a:solidFill>
                  <a:srgbClr val="24292F"/>
                </a:solidFill>
                <a:effectLst/>
                <a:latin typeface="-apple-system"/>
              </a:rPr>
              <a:t>Data from </a:t>
            </a:r>
            <a:r>
              <a:rPr lang="en-US" sz="1200" b="0" i="1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GDELT Project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89BD613-E115-694D-8897-6602E2C3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D75D-962F-524D-87FC-D43FBC05A4EE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3106825-BEC3-C748-A1B9-0FF4E210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F5A423E-DDFA-7E47-BC9A-8FB3A7C5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D6632-E194-ED46-B3A8-37C9C21A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35" y="1831162"/>
            <a:ext cx="5207758" cy="4219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F2198-1FB8-584E-B93E-CB4DBBB8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959" y="1805971"/>
            <a:ext cx="5272494" cy="42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16DCCA-1031-3E47-A559-B9E1EE0F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C7250-4AFB-8942-938D-AA19F3C9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3FDF-C171-744F-95BB-93385E290813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BE707-FA5B-E54B-86A9-FD4DD0E12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9F1EC-E719-134E-98F7-139BA6EAF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EFF0B2-E1F2-1542-A735-45463CF94D78}"/>
              </a:ext>
            </a:extLst>
          </p:cNvPr>
          <p:cNvGrpSpPr/>
          <p:nvPr/>
        </p:nvGrpSpPr>
        <p:grpSpPr>
          <a:xfrm>
            <a:off x="285173" y="1112895"/>
            <a:ext cx="11667976" cy="4702788"/>
            <a:chOff x="285173" y="1112895"/>
            <a:chExt cx="11667976" cy="470278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BABA1BC-56EC-4B48-A9F5-FDBD5C96CBE5}"/>
                </a:ext>
              </a:extLst>
            </p:cNvPr>
            <p:cNvGrpSpPr/>
            <p:nvPr/>
          </p:nvGrpSpPr>
          <p:grpSpPr>
            <a:xfrm>
              <a:off x="285173" y="1112895"/>
              <a:ext cx="11667976" cy="4702788"/>
              <a:chOff x="285173" y="1112895"/>
              <a:chExt cx="11667976" cy="470278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D2E745-06FE-9F40-93E3-3A960A6BD2CA}"/>
                  </a:ext>
                </a:extLst>
              </p:cNvPr>
              <p:cNvGrpSpPr/>
              <p:nvPr/>
            </p:nvGrpSpPr>
            <p:grpSpPr>
              <a:xfrm>
                <a:off x="285173" y="1112895"/>
                <a:ext cx="10463382" cy="4702788"/>
                <a:chOff x="285173" y="1112895"/>
                <a:chExt cx="10463382" cy="4702788"/>
              </a:xfrm>
            </p:grpSpPr>
            <p:sp>
              <p:nvSpPr>
                <p:cNvPr id="22" name="Striped Right Arrow 21">
                  <a:extLst>
                    <a:ext uri="{FF2B5EF4-FFF2-40B4-BE49-F238E27FC236}">
                      <a16:creationId xmlns:a16="http://schemas.microsoft.com/office/drawing/2014/main" id="{3F4E571C-F51B-494E-891F-0E74B184B212}"/>
                    </a:ext>
                  </a:extLst>
                </p:cNvPr>
                <p:cNvSpPr/>
                <p:nvPr/>
              </p:nvSpPr>
              <p:spPr>
                <a:xfrm>
                  <a:off x="2043942" y="1112895"/>
                  <a:ext cx="8704613" cy="4702788"/>
                </a:xfrm>
                <a:prstGeom prst="stripedRightArrow">
                  <a:avLst>
                    <a:gd name="adj1" fmla="val 24623"/>
                    <a:gd name="adj2" fmla="val 47222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609CBD8-B013-244C-BA3B-BFA1F4779A95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63534" y="3144249"/>
                  <a:ext cx="1371600" cy="640080"/>
                </a:xfrm>
                <a:prstGeom prst="rect">
                  <a:avLst/>
                </a:prstGeom>
                <a:solidFill>
                  <a:srgbClr val="5868B0"/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The GDELT 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Project</a:t>
                  </a: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D0C7B4E3-A119-D546-91DE-DC9EEF331C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43942" y="3464289"/>
                  <a:ext cx="870461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846FA9E4-B698-0D45-959E-1FCCDDB9C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32711" y="3513580"/>
                  <a:ext cx="0" cy="914400"/>
                </a:xfrm>
                <a:prstGeom prst="straightConnector1">
                  <a:avLst/>
                </a:prstGeom>
                <a:ln w="76200"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AE376F4-F4EA-8F49-A4F8-64CE66B27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09941" y="2497975"/>
                  <a:ext cx="0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44C7910F-DAB6-E94C-96FA-F9FC76AEB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72707" y="3513580"/>
                  <a:ext cx="0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65A20F08-51E8-A642-8086-156F29ACCD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23461" y="3513580"/>
                  <a:ext cx="0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813E3D8-4ABB-FE47-BC72-3D777E1159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9536" y="2497975"/>
                  <a:ext cx="0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A37FD09B-26CA-9F40-B4A0-AE674E2A3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39894" y="2497975"/>
                  <a:ext cx="0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AF9CDBD-3DA3-9B4D-BF38-E157B8860731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2046911" y="4374874"/>
                  <a:ext cx="1371600" cy="640080"/>
                </a:xfrm>
                <a:prstGeom prst="rect">
                  <a:avLst/>
                </a:prstGeom>
                <a:solidFill>
                  <a:srgbClr val="5868B0"/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GDELT API</a:t>
                  </a:r>
                  <a:endParaRPr lang="en-US" b="1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501A56-02EE-C145-B5D6-D29DE87F014D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2687336" y="1857895"/>
                  <a:ext cx="1371600" cy="64008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/>
                    <a:t>Beautiful Soup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EC49E35-8F53-924E-93EB-C1DE893D55A8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6724141" y="1857895"/>
                  <a:ext cx="1371600" cy="640080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 err="1">
                      <a:solidFill>
                        <a:schemeClr val="bg1"/>
                      </a:solidFill>
                    </a:rPr>
                    <a:t>TfidfVectorizer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32A6845-8479-ED4B-A7B9-8E954035D003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123736" y="1857895"/>
                  <a:ext cx="1371600" cy="64008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 err="1"/>
                    <a:t>RegEx</a:t>
                  </a:r>
                  <a:endParaRPr lang="en-US" sz="1200" b="1" dirty="0"/>
                </a:p>
                <a:p>
                  <a:pPr algn="ctr"/>
                  <a:r>
                    <a:rPr lang="en-US" sz="1200" b="1" dirty="0"/>
                    <a:t>Cleaning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5A2B96-A323-9144-99C9-FECBD68033F7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937661" y="4374874"/>
                  <a:ext cx="1371600" cy="640080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 err="1">
                      <a:solidFill>
                        <a:schemeClr val="bg1"/>
                      </a:solidFill>
                    </a:rPr>
                    <a:t>Textblob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Sentiment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8FF81F9-7D27-D540-9573-F0C81F1BC7BB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486907" y="4374874"/>
                  <a:ext cx="1371600" cy="64008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/>
                    <a:t>Google </a:t>
                  </a:r>
                </a:p>
                <a:p>
                  <a:pPr algn="ctr"/>
                  <a:r>
                    <a:rPr lang="en-US" sz="1200" b="1" dirty="0"/>
                    <a:t>Translator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D84A23E-36E2-A34A-AAC0-527C0E73CD54}"/>
                    </a:ext>
                  </a:extLst>
                </p:cNvPr>
                <p:cNvSpPr txBox="1"/>
                <p:nvPr/>
              </p:nvSpPr>
              <p:spPr>
                <a:xfrm>
                  <a:off x="3344167" y="2491571"/>
                  <a:ext cx="886461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Headline</a:t>
                  </a:r>
                </a:p>
                <a:p>
                  <a:r>
                    <a:rPr lang="en-US" sz="1400" b="1" dirty="0"/>
                    <a:t>Source</a:t>
                  </a:r>
                </a:p>
                <a:p>
                  <a:r>
                    <a:rPr lang="en-US" sz="1400" b="1" dirty="0"/>
                    <a:t>Country</a:t>
                  </a:r>
                </a:p>
                <a:p>
                  <a:r>
                    <a:rPr lang="en-US" sz="1400" b="1" dirty="0"/>
                    <a:t>Language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48F0B00-126C-C14D-8F0A-ADFE3246F3B4}"/>
                    </a:ext>
                  </a:extLst>
                </p:cNvPr>
                <p:cNvSpPr txBox="1"/>
                <p:nvPr/>
              </p:nvSpPr>
              <p:spPr>
                <a:xfrm>
                  <a:off x="4817773" y="2707013"/>
                  <a:ext cx="1093504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Punctuation</a:t>
                  </a:r>
                </a:p>
                <a:p>
                  <a:r>
                    <a:rPr lang="en-US" sz="1400" b="1" dirty="0"/>
                    <a:t>Lowercase</a:t>
                  </a:r>
                </a:p>
                <a:p>
                  <a:r>
                    <a:rPr lang="en-US" sz="1400" b="1" dirty="0" err="1"/>
                    <a:t>Stopwords</a:t>
                  </a:r>
                  <a:endParaRPr lang="en-US" sz="1400" b="1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2A1E2E8-4C61-0E4D-A535-AF25C06C6E9D}"/>
                    </a:ext>
                  </a:extLst>
                </p:cNvPr>
                <p:cNvSpPr txBox="1"/>
                <p:nvPr/>
              </p:nvSpPr>
              <p:spPr>
                <a:xfrm>
                  <a:off x="7450788" y="2699668"/>
                  <a:ext cx="979884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Tokens</a:t>
                  </a:r>
                </a:p>
                <a:p>
                  <a:r>
                    <a:rPr lang="en-US" sz="1400" b="1" dirty="0"/>
                    <a:t>No</a:t>
                  </a:r>
                </a:p>
                <a:p>
                  <a:r>
                    <a:rPr lang="en-US" sz="1400" b="1" dirty="0" err="1"/>
                    <a:t>Stopwords</a:t>
                  </a:r>
                  <a:endParaRPr lang="en-US" sz="1400" b="1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A01FC94-D470-5140-80A5-4B9EC221394F}"/>
                    </a:ext>
                  </a:extLst>
                </p:cNvPr>
                <p:cNvSpPr txBox="1"/>
                <p:nvPr/>
              </p:nvSpPr>
              <p:spPr>
                <a:xfrm>
                  <a:off x="2738256" y="3521589"/>
                  <a:ext cx="63190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Select</a:t>
                  </a:r>
                </a:p>
                <a:p>
                  <a:r>
                    <a:rPr lang="en-US" sz="1400" b="1" dirty="0"/>
                    <a:t>News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613F074-AE18-CB44-A307-2C2B8E2FA990}"/>
                    </a:ext>
                  </a:extLst>
                </p:cNvPr>
                <p:cNvSpPr txBox="1"/>
                <p:nvPr/>
              </p:nvSpPr>
              <p:spPr>
                <a:xfrm>
                  <a:off x="4189355" y="3693212"/>
                  <a:ext cx="7120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English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D0E27E-296D-5F48-9ECF-F0CCD367D778}"/>
                    </a:ext>
                  </a:extLst>
                </p:cNvPr>
                <p:cNvSpPr txBox="1"/>
                <p:nvPr/>
              </p:nvSpPr>
              <p:spPr>
                <a:xfrm>
                  <a:off x="5639807" y="3584659"/>
                  <a:ext cx="10583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Polarity</a:t>
                  </a:r>
                </a:p>
                <a:p>
                  <a:r>
                    <a:rPr lang="en-US" sz="1400" b="1" dirty="0"/>
                    <a:t>Subjectivity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98C4183B-54E9-C849-9E4D-96015FD3E9AB}"/>
                    </a:ext>
                  </a:extLst>
                </p:cNvPr>
                <p:cNvSpPr txBox="1"/>
                <p:nvPr/>
              </p:nvSpPr>
              <p:spPr>
                <a:xfrm>
                  <a:off x="285173" y="3802324"/>
                  <a:ext cx="1316066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Multi-language</a:t>
                  </a:r>
                </a:p>
                <a:p>
                  <a:r>
                    <a:rPr lang="en-US" sz="1400" b="1" dirty="0"/>
                    <a:t>News </a:t>
                  </a:r>
                </a:p>
                <a:p>
                  <a:r>
                    <a:rPr lang="en-US" sz="1400" b="1" dirty="0"/>
                    <a:t>Headlines</a:t>
                  </a:r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8A85AC5B-6577-7D40-8A8A-199CEBF05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73861" y="3513580"/>
                  <a:ext cx="2796" cy="914400"/>
                </a:xfrm>
                <a:prstGeom prst="straightConnector1">
                  <a:avLst/>
                </a:prstGeom>
                <a:ln w="76200"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AB089A6-1CEB-5841-9A59-878948E88D20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6990857" y="4374874"/>
                  <a:ext cx="1371600" cy="64008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en-US" sz="1200" b="1" dirty="0"/>
                    <a:t>NMF / </a:t>
                  </a:r>
                  <a:r>
                    <a:rPr lang="en-US" sz="1200" b="1" dirty="0" err="1"/>
                    <a:t>CorEx</a:t>
                  </a:r>
                  <a:r>
                    <a:rPr lang="en-US" sz="1200" b="1" dirty="0"/>
                    <a:t> Models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1F673E2-C3CC-8C44-B3FB-427ECCAD7280}"/>
                    </a:ext>
                  </a:extLst>
                </p:cNvPr>
                <p:cNvSpPr txBox="1"/>
                <p:nvPr/>
              </p:nvSpPr>
              <p:spPr>
                <a:xfrm>
                  <a:off x="7697443" y="3636449"/>
                  <a:ext cx="72167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Anchor</a:t>
                  </a:r>
                </a:p>
                <a:p>
                  <a:r>
                    <a:rPr lang="en-US" sz="1400" b="1" dirty="0"/>
                    <a:t>Topics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541DC0-5734-C942-8BEA-29F35F9FD1D2}"/>
                  </a:ext>
                </a:extLst>
              </p:cNvPr>
              <p:cNvSpPr txBox="1"/>
              <p:nvPr/>
            </p:nvSpPr>
            <p:spPr>
              <a:xfrm>
                <a:off x="10732506" y="2537736"/>
                <a:ext cx="1220643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Interactive</a:t>
                </a:r>
              </a:p>
              <a:p>
                <a:r>
                  <a:rPr lang="en-US" sz="1400" b="1" dirty="0"/>
                  <a:t>Web App: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Select Region and Date</a:t>
                </a:r>
              </a:p>
              <a:p>
                <a:pPr marL="115888" indent="-115888"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See Topics</a:t>
                </a:r>
                <a:r>
                  <a:rPr lang="en-US" sz="1400" b="1"/>
                  <a:t>, Subjectivity and </a:t>
                </a:r>
                <a:r>
                  <a:rPr lang="en-US" sz="1400" b="1" dirty="0"/>
                  <a:t>Polarity </a:t>
                </a:r>
              </a:p>
            </p:txBody>
          </p:sp>
          <p:sp>
            <p:nvSpPr>
              <p:cNvPr id="7" name="Magnetic Disk 6">
                <a:extLst>
                  <a:ext uri="{FF2B5EF4-FFF2-40B4-BE49-F238E27FC236}">
                    <a16:creationId xmlns:a16="http://schemas.microsoft.com/office/drawing/2014/main" id="{62129299-5642-FC43-849D-4FE95B643B1F}"/>
                  </a:ext>
                </a:extLst>
              </p:cNvPr>
              <p:cNvSpPr/>
              <p:nvPr/>
            </p:nvSpPr>
            <p:spPr>
              <a:xfrm>
                <a:off x="8524789" y="3058950"/>
                <a:ext cx="913618" cy="724588"/>
              </a:xfrm>
              <a:prstGeom prst="flowChartMagneticDisk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SQLite </a:t>
                </a:r>
                <a:r>
                  <a:rPr lang="en-US" sz="1200" b="1" dirty="0" err="1">
                    <a:solidFill>
                      <a:schemeClr val="bg1"/>
                    </a:solidFill>
                  </a:rPr>
                  <a:t>db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Document 7">
                <a:extLst>
                  <a:ext uri="{FF2B5EF4-FFF2-40B4-BE49-F238E27FC236}">
                    <a16:creationId xmlns:a16="http://schemas.microsoft.com/office/drawing/2014/main" id="{F6B89AAE-1FD7-7040-89DE-59523DF0961F}"/>
                  </a:ext>
                </a:extLst>
              </p:cNvPr>
              <p:cNvSpPr/>
              <p:nvPr/>
            </p:nvSpPr>
            <p:spPr>
              <a:xfrm>
                <a:off x="9543306" y="2966061"/>
                <a:ext cx="817581" cy="996455"/>
              </a:xfrm>
              <a:prstGeom prst="flowChartDocument">
                <a:avLst/>
              </a:prstGeom>
              <a:solidFill>
                <a:schemeClr val="accent6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/>
                  <a:t>Streamlitweb</a:t>
                </a:r>
                <a:r>
                  <a:rPr lang="en-US" sz="1200" b="1" dirty="0"/>
                  <a:t> app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B9A515-4987-554E-9D29-6CEF8DFA7598}"/>
                </a:ext>
              </a:extLst>
            </p:cNvPr>
            <p:cNvSpPr/>
            <p:nvPr/>
          </p:nvSpPr>
          <p:spPr>
            <a:xfrm>
              <a:off x="1947135" y="1656678"/>
              <a:ext cx="4672341" cy="3528508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87593FB-75BE-7941-9676-CF038DFDCC5D}"/>
                </a:ext>
              </a:extLst>
            </p:cNvPr>
            <p:cNvSpPr/>
            <p:nvPr/>
          </p:nvSpPr>
          <p:spPr>
            <a:xfrm>
              <a:off x="6597078" y="1664746"/>
              <a:ext cx="1842368" cy="3528508"/>
            </a:xfrm>
            <a:prstGeom prst="rect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C0F82D-FC2B-E74F-9F5F-1AC5C2E85D00}"/>
                </a:ext>
              </a:extLst>
            </p:cNvPr>
            <p:cNvSpPr txBox="1"/>
            <p:nvPr/>
          </p:nvSpPr>
          <p:spPr>
            <a:xfrm>
              <a:off x="1947135" y="1277411"/>
              <a:ext cx="464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Collection and EDA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E80DE1-BFA7-3944-87A1-E96DBCA6FDBB}"/>
                </a:ext>
              </a:extLst>
            </p:cNvPr>
            <p:cNvSpPr txBox="1"/>
            <p:nvPr/>
          </p:nvSpPr>
          <p:spPr>
            <a:xfrm>
              <a:off x="6591705" y="1296489"/>
              <a:ext cx="1847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Modeling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71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F489460-EADF-034B-80CF-C6ED24C0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COP26 Headline Analyzer</a:t>
            </a:r>
          </a:p>
        </p:txBody>
      </p:sp>
      <p:pic>
        <p:nvPicPr>
          <p:cNvPr id="10" name="de_movie.m4v" descr="de_movie.m4v">
            <a:hlinkClick r:id="" action="ppaction://media"/>
            <a:extLst>
              <a:ext uri="{FF2B5EF4-FFF2-40B4-BE49-F238E27FC236}">
                <a16:creationId xmlns:a16="http://schemas.microsoft.com/office/drawing/2014/main" id="{CFCF266D-773D-344F-ACAF-AA1EDF58A4C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96.14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1749" y="1290304"/>
            <a:ext cx="7608501" cy="4754880"/>
          </a:xfrm>
          <a:ln w="2857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2022F-4900-674F-981C-60907639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2FD2-260E-C748-8E57-86455A14F91D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E4EC5-C15C-9141-A91E-70DDCEC3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Classroom Exercise not for Publication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34624-23DE-914E-86DC-3D096ACA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6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E9C9-03B0-2845-A4D2-D5D5774B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Headlines Slightly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5448-3D13-8748-9E75-5D5CB91A2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5559"/>
            <a:ext cx="3895163" cy="4621404"/>
          </a:xfrm>
        </p:spPr>
        <p:txBody>
          <a:bodyPr>
            <a:normAutofit/>
          </a:bodyPr>
          <a:lstStyle/>
          <a:p>
            <a:r>
              <a:rPr lang="en-US" dirty="0"/>
              <a:t>Relatively consistent, slightly positive view on COP26 </a:t>
            </a:r>
          </a:p>
          <a:p>
            <a:r>
              <a:rPr lang="en-US" dirty="0"/>
              <a:t>Oceania began negative and trended positive</a:t>
            </a:r>
          </a:p>
          <a:p>
            <a:r>
              <a:rPr lang="en-US" dirty="0"/>
              <a:t>Africa began positive and trended neutral</a:t>
            </a:r>
          </a:p>
          <a:p>
            <a:r>
              <a:rPr lang="en-US" dirty="0"/>
              <a:t>Europe, Americas, and Asia were more consistently neutral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2D3BCF-BEE4-FB4B-ADF6-12DBF1416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42E1C-0028-BE42-9CB8-073843184A9F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DC8748-9060-B145-908C-24577C7F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2742F6-974E-9647-9765-D711FAC5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68879-3C82-894F-8973-8DEC29C4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64" y="1304247"/>
            <a:ext cx="6620435" cy="4734098"/>
          </a:xfrm>
          <a:prstGeom prst="rect">
            <a:avLst/>
          </a:prstGeom>
        </p:spPr>
      </p:pic>
      <p:sp>
        <p:nvSpPr>
          <p:cNvPr id="5" name="Line Callout 2 (Border and Accent Bar) 4">
            <a:extLst>
              <a:ext uri="{FF2B5EF4-FFF2-40B4-BE49-F238E27FC236}">
                <a16:creationId xmlns:a16="http://schemas.microsoft.com/office/drawing/2014/main" id="{DCC3B54D-5FAA-EC46-822E-C9317231A821}"/>
              </a:ext>
            </a:extLst>
          </p:cNvPr>
          <p:cNvSpPr/>
          <p:nvPr/>
        </p:nvSpPr>
        <p:spPr>
          <a:xfrm>
            <a:off x="5959736" y="1555559"/>
            <a:ext cx="1786666" cy="70098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3490"/>
              <a:gd name="adj6" fmla="val -23981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Waking up to climate change</a:t>
            </a:r>
          </a:p>
        </p:txBody>
      </p:sp>
      <p:sp>
        <p:nvSpPr>
          <p:cNvPr id="11" name="Line Callout 2 (Border and Accent Bar) 10">
            <a:extLst>
              <a:ext uri="{FF2B5EF4-FFF2-40B4-BE49-F238E27FC236}">
                <a16:creationId xmlns:a16="http://schemas.microsoft.com/office/drawing/2014/main" id="{EF232FBD-C7E6-2F48-81CE-9639B254E833}"/>
              </a:ext>
            </a:extLst>
          </p:cNvPr>
          <p:cNvSpPr/>
          <p:nvPr/>
        </p:nvSpPr>
        <p:spPr>
          <a:xfrm>
            <a:off x="6853069" y="4140616"/>
            <a:ext cx="1364429" cy="700984"/>
          </a:xfrm>
          <a:prstGeom prst="accentBorderCallout2">
            <a:avLst>
              <a:gd name="adj1" fmla="val 57117"/>
              <a:gd name="adj2" fmla="val -5968"/>
              <a:gd name="adj3" fmla="val 87809"/>
              <a:gd name="adj4" fmla="val -24551"/>
              <a:gd name="adj5" fmla="val 32699"/>
              <a:gd name="adj6" fmla="val -59382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 little, too late</a:t>
            </a:r>
          </a:p>
        </p:txBody>
      </p:sp>
      <p:sp>
        <p:nvSpPr>
          <p:cNvPr id="12" name="Line Callout 2 (Border and Accent Bar) 11">
            <a:extLst>
              <a:ext uri="{FF2B5EF4-FFF2-40B4-BE49-F238E27FC236}">
                <a16:creationId xmlns:a16="http://schemas.microsoft.com/office/drawing/2014/main" id="{0506EAF7-09BD-884E-AF24-0A82F52CC7A2}"/>
              </a:ext>
            </a:extLst>
          </p:cNvPr>
          <p:cNvSpPr/>
          <p:nvPr/>
        </p:nvSpPr>
        <p:spPr>
          <a:xfrm>
            <a:off x="9507517" y="4349522"/>
            <a:ext cx="1364429" cy="700984"/>
          </a:xfrm>
          <a:prstGeom prst="accentBorderCallout2">
            <a:avLst>
              <a:gd name="adj1" fmla="val 20285"/>
              <a:gd name="adj2" fmla="val 105990"/>
              <a:gd name="adj3" fmla="val -42636"/>
              <a:gd name="adj4" fmla="val 152847"/>
              <a:gd name="adj5" fmla="val -265024"/>
              <a:gd name="adj6" fmla="val 129842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Good news locally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02254D-E3DD-0349-9179-B28A3E1D2D78}"/>
              </a:ext>
            </a:extLst>
          </p:cNvPr>
          <p:cNvCxnSpPr/>
          <p:nvPr/>
        </p:nvCxnSpPr>
        <p:spPr>
          <a:xfrm>
            <a:off x="4539727" y="3098202"/>
            <a:ext cx="7057017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043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C5F5-F3CB-4E43-A887-89E48E32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667A-5787-B145-86AB-5EDC02A14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3009900" cy="4486275"/>
          </a:xfrm>
        </p:spPr>
        <p:txBody>
          <a:bodyPr>
            <a:normAutofit/>
          </a:bodyPr>
          <a:lstStyle/>
          <a:p>
            <a:r>
              <a:rPr lang="en-US" b="1" i="1" dirty="0"/>
              <a:t>Green Energy </a:t>
            </a:r>
            <a:r>
              <a:rPr lang="en-US" dirty="0"/>
              <a:t>and </a:t>
            </a:r>
            <a:r>
              <a:rPr lang="en-US" b="1" i="1" dirty="0"/>
              <a:t>Greenhouse Gas </a:t>
            </a:r>
            <a:r>
              <a:rPr lang="en-US" dirty="0"/>
              <a:t>is global, especially Africa</a:t>
            </a:r>
          </a:p>
          <a:p>
            <a:r>
              <a:rPr lang="en-US" b="1" i="1" dirty="0"/>
              <a:t>Youth Protests </a:t>
            </a:r>
            <a:r>
              <a:rPr lang="en-US" dirty="0"/>
              <a:t>are key in Europe and Americas</a:t>
            </a:r>
            <a:endParaRPr lang="en-US" b="1" i="1" dirty="0"/>
          </a:p>
          <a:p>
            <a:r>
              <a:rPr lang="en-US" b="1" i="1" dirty="0"/>
              <a:t>Net Zero </a:t>
            </a:r>
            <a:r>
              <a:rPr lang="en-US" dirty="0"/>
              <a:t>is important in Asia and Oceania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2FF4A-0CE5-E844-9D62-180C8A97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410C-145D-1841-B465-280E830B207C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764BEE-0F89-424E-B026-B9C16A41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6876B-B7D8-984A-AD43-277163DF6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F2F07-5D0A-EA43-9790-1BD759E4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379076"/>
            <a:ext cx="8145863" cy="479788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7017031-DFC6-ED40-9B8F-6D6179AD9B7C}"/>
              </a:ext>
            </a:extLst>
          </p:cNvPr>
          <p:cNvGrpSpPr/>
          <p:nvPr/>
        </p:nvGrpSpPr>
        <p:grpSpPr>
          <a:xfrm>
            <a:off x="4699000" y="1692275"/>
            <a:ext cx="1257300" cy="4067969"/>
            <a:chOff x="4699000" y="1692275"/>
            <a:chExt cx="1257300" cy="40679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4ED839-6A13-9846-9241-2EAE7AFF9F38}"/>
                </a:ext>
              </a:extLst>
            </p:cNvPr>
            <p:cNvSpPr/>
            <p:nvPr/>
          </p:nvSpPr>
          <p:spPr>
            <a:xfrm>
              <a:off x="4699000" y="1692275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0E8164-BF7A-E040-B19B-43F71CCA2081}"/>
                </a:ext>
              </a:extLst>
            </p:cNvPr>
            <p:cNvSpPr/>
            <p:nvPr/>
          </p:nvSpPr>
          <p:spPr>
            <a:xfrm>
              <a:off x="4699000" y="1870075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D60D647-9059-6F48-900B-EB58DB4FD8AC}"/>
                </a:ext>
              </a:extLst>
            </p:cNvPr>
            <p:cNvSpPr/>
            <p:nvPr/>
          </p:nvSpPr>
          <p:spPr>
            <a:xfrm>
              <a:off x="4699000" y="4673600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08CE0F-D3C7-524B-9C1B-06172973E3A8}"/>
                </a:ext>
              </a:extLst>
            </p:cNvPr>
            <p:cNvSpPr/>
            <p:nvPr/>
          </p:nvSpPr>
          <p:spPr>
            <a:xfrm>
              <a:off x="4699000" y="4503738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1CCD4D-4E8B-F04F-8B85-01690FD70AFE}"/>
                </a:ext>
              </a:extLst>
            </p:cNvPr>
            <p:cNvSpPr/>
            <p:nvPr/>
          </p:nvSpPr>
          <p:spPr>
            <a:xfrm>
              <a:off x="4699000" y="5582444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56C648-181D-5244-A70E-0A8BBCBEC823}"/>
                </a:ext>
              </a:extLst>
            </p:cNvPr>
            <p:cNvSpPr/>
            <p:nvPr/>
          </p:nvSpPr>
          <p:spPr>
            <a:xfrm>
              <a:off x="4699000" y="5165725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F84DA7-D710-C043-A0BE-FDEAC20BE7D1}"/>
                </a:ext>
              </a:extLst>
            </p:cNvPr>
            <p:cNvSpPr/>
            <p:nvPr/>
          </p:nvSpPr>
          <p:spPr>
            <a:xfrm>
              <a:off x="4699000" y="2532062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CC514FA-0107-AC4B-BBD8-062038908330}"/>
                </a:ext>
              </a:extLst>
            </p:cNvPr>
            <p:cNvSpPr/>
            <p:nvPr/>
          </p:nvSpPr>
          <p:spPr>
            <a:xfrm>
              <a:off x="4699000" y="2730103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E42488-0F16-0C4B-8DC9-7BCF3572090B}"/>
                </a:ext>
              </a:extLst>
            </p:cNvPr>
            <p:cNvSpPr/>
            <p:nvPr/>
          </p:nvSpPr>
          <p:spPr>
            <a:xfrm>
              <a:off x="4699000" y="4121547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BF5DC35-7692-DA48-8BE0-87B52CA760ED}"/>
                </a:ext>
              </a:extLst>
            </p:cNvPr>
            <p:cNvSpPr/>
            <p:nvPr/>
          </p:nvSpPr>
          <p:spPr>
            <a:xfrm>
              <a:off x="4699000" y="3458766"/>
              <a:ext cx="1257300" cy="177800"/>
            </a:xfrm>
            <a:prstGeom prst="rect">
              <a:avLst/>
            </a:prstGeom>
            <a:solidFill>
              <a:srgbClr val="FFFF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C71DDA-336E-9645-B688-CB8224D28756}"/>
              </a:ext>
            </a:extLst>
          </p:cNvPr>
          <p:cNvGrpSpPr/>
          <p:nvPr/>
        </p:nvGrpSpPr>
        <p:grpSpPr>
          <a:xfrm>
            <a:off x="4699000" y="2382242"/>
            <a:ext cx="1257300" cy="2108200"/>
            <a:chOff x="4699000" y="2382242"/>
            <a:chExt cx="1257300" cy="2108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87E911-F987-A944-841A-64BAA98080F4}"/>
                </a:ext>
              </a:extLst>
            </p:cNvPr>
            <p:cNvSpPr/>
            <p:nvPr/>
          </p:nvSpPr>
          <p:spPr>
            <a:xfrm>
              <a:off x="4699000" y="2382242"/>
              <a:ext cx="1257300" cy="17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6A4311-A296-1147-876C-7ADC30018CB0}"/>
                </a:ext>
              </a:extLst>
            </p:cNvPr>
            <p:cNvSpPr/>
            <p:nvPr/>
          </p:nvSpPr>
          <p:spPr>
            <a:xfrm>
              <a:off x="4699000" y="4312642"/>
              <a:ext cx="1257300" cy="17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81CE89C-25DB-BA48-ACAF-31375FCB6606}"/>
                </a:ext>
              </a:extLst>
            </p:cNvPr>
            <p:cNvSpPr/>
            <p:nvPr/>
          </p:nvSpPr>
          <p:spPr>
            <a:xfrm>
              <a:off x="4699000" y="2928144"/>
              <a:ext cx="1257300" cy="17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04A901-53C5-6C4D-8B03-BD0523AC1E5D}"/>
              </a:ext>
            </a:extLst>
          </p:cNvPr>
          <p:cNvGrpSpPr/>
          <p:nvPr/>
        </p:nvGrpSpPr>
        <p:grpSpPr>
          <a:xfrm>
            <a:off x="4699000" y="3641495"/>
            <a:ext cx="1257300" cy="1910389"/>
            <a:chOff x="4699000" y="3641495"/>
            <a:chExt cx="1257300" cy="191038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C36BBA1-D77E-7842-8573-77659E99E2D5}"/>
                </a:ext>
              </a:extLst>
            </p:cNvPr>
            <p:cNvSpPr/>
            <p:nvPr/>
          </p:nvSpPr>
          <p:spPr>
            <a:xfrm>
              <a:off x="4699000" y="5374084"/>
              <a:ext cx="1257300" cy="1778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D99CF6-0B85-164C-845A-C7EAE305C0D8}"/>
                </a:ext>
              </a:extLst>
            </p:cNvPr>
            <p:cNvSpPr/>
            <p:nvPr/>
          </p:nvSpPr>
          <p:spPr>
            <a:xfrm>
              <a:off x="4699000" y="3641495"/>
              <a:ext cx="1257300" cy="1778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2722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D410-97F9-D842-871D-4ED95C138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F79504-E73A-A940-86F9-906D5E134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Collect final, post-conference news articles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Improve translation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Develop COP26 Headline Analyzer tool</a:t>
            </a:r>
          </a:p>
          <a:p>
            <a:r>
              <a:rPr lang="en-US" dirty="0"/>
              <a:t>Consider clustering to identify deeper trends</a:t>
            </a:r>
          </a:p>
          <a:p>
            <a:r>
              <a:rPr lang="en-US" dirty="0"/>
              <a:t>Host COP26 Headline Analyzer and enable real time updates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6AB384B-777A-AD4C-A30C-0C7B0296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B7A53-86A9-D246-9C2F-E2031EFB0ADA}" type="datetime1">
              <a:rPr lang="en-US" smtClean="0"/>
              <a:t>12/16/21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75A0C9-FEF0-FE4D-9E15-094C6CC1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Classroom Exercise not for Publication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EB96B2-189B-7943-90C5-0FCAA6E4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185DB-D00B-674D-B38C-601CC979A28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6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415</Words>
  <Application>Microsoft Macintosh PowerPoint</Application>
  <PresentationFormat>Widescreen</PresentationFormat>
  <Paragraphs>118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Wingdings</vt:lpstr>
      <vt:lpstr>Office Theme</vt:lpstr>
      <vt:lpstr>Climate Change around the World</vt:lpstr>
      <vt:lpstr>COP26 United Nations Climate Change Conference </vt:lpstr>
      <vt:lpstr>Understanding World Opinion</vt:lpstr>
      <vt:lpstr>The GDELT Project: Worldwide News Feed</vt:lpstr>
      <vt:lpstr>Pipeline</vt:lpstr>
      <vt:lpstr>COP26 Headline Analyzer</vt:lpstr>
      <vt:lpstr>Headlines Slightly Positive</vt:lpstr>
      <vt:lpstr>Regional Topics</vt:lpstr>
      <vt:lpstr>Next Steps</vt:lpstr>
      <vt:lpstr>Back up</vt:lpstr>
      <vt:lpstr>UN Countries / Sub-Regions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Garrett</dc:creator>
  <cp:lastModifiedBy>Alison Garrett</cp:lastModifiedBy>
  <cp:revision>58</cp:revision>
  <dcterms:created xsi:type="dcterms:W3CDTF">2021-11-11T21:27:51Z</dcterms:created>
  <dcterms:modified xsi:type="dcterms:W3CDTF">2021-12-16T22:15:41Z</dcterms:modified>
</cp:coreProperties>
</file>